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92" r:id="rId2"/>
    <p:sldMasterId id="2147483655" r:id="rId3"/>
    <p:sldMasterId id="2147483659" r:id="rId4"/>
  </p:sldMasterIdLst>
  <p:handoutMasterIdLst>
    <p:handoutMasterId r:id="rId17"/>
  </p:handoutMasterIdLst>
  <p:sldIdLst>
    <p:sldId id="265" r:id="rId5"/>
    <p:sldId id="267" r:id="rId6"/>
    <p:sldId id="279" r:id="rId7"/>
    <p:sldId id="278" r:id="rId8"/>
    <p:sldId id="271" r:id="rId9"/>
    <p:sldId id="274" r:id="rId10"/>
    <p:sldId id="280" r:id="rId11"/>
    <p:sldId id="281" r:id="rId12"/>
    <p:sldId id="272" r:id="rId13"/>
    <p:sldId id="276" r:id="rId14"/>
    <p:sldId id="282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2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E00"/>
    <a:srgbClr val="D04000"/>
    <a:srgbClr val="D24100"/>
    <a:srgbClr val="D44200"/>
    <a:srgbClr val="CD4200"/>
    <a:srgbClr val="FFFFFF"/>
    <a:srgbClr val="FF724E"/>
    <a:srgbClr val="D15F42"/>
    <a:srgbClr val="774DDA"/>
    <a:srgbClr val="4C3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4" autoAdjust="0"/>
  </p:normalViewPr>
  <p:slideViewPr>
    <p:cSldViewPr snapToGrid="0" snapToObjects="1">
      <p:cViewPr varScale="1">
        <p:scale>
          <a:sx n="110" d="100"/>
          <a:sy n="110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48744-65E5-420B-9BBA-538847D18370}" type="datetimeFigureOut">
              <a:rPr lang="en-US"/>
              <a:pPr/>
              <a:t>26/11/15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3DA669-4456-412D-A1CA-84F4FAD56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754" y="1145888"/>
            <a:ext cx="7487357" cy="1948741"/>
          </a:xfrm>
          <a:prstGeom prst="rect">
            <a:avLst/>
          </a:prstGeom>
        </p:spPr>
        <p:txBody>
          <a:bodyPr vert="horz"/>
          <a:lstStyle>
            <a:lvl1pPr algn="l">
              <a:defRPr sz="4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81756" y="3212308"/>
            <a:ext cx="7486808" cy="2108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900" b="0" i="0">
                <a:solidFill>
                  <a:srgbClr val="FF724E"/>
                </a:solidFill>
                <a:latin typeface="Trebuchet MS"/>
                <a:cs typeface="Trebuchet MS"/>
              </a:defRPr>
            </a:lvl1pPr>
            <a:lvl2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2pPr>
            <a:lvl3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3pPr>
            <a:lvl4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4pPr>
            <a:lvl5pPr>
              <a:defRPr sz="2900" b="0" i="0">
                <a:solidFill>
                  <a:srgbClr val="94C6CD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AW-background_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130"/>
          <a:stretch/>
        </p:blipFill>
        <p:spPr bwMode="auto">
          <a:xfrm>
            <a:off x="7298266" y="5345263"/>
            <a:ext cx="1397000" cy="1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879" y="5229616"/>
            <a:ext cx="1002454" cy="1207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0450"/>
            <a:ext cx="7772400" cy="2194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B1CDB-C088-4659-AB30-017F319E80A1}" type="datetimeFigureOut">
              <a:rPr lang="en-US"/>
              <a:pPr/>
              <a:t>26/11/15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7281" y="652086"/>
            <a:ext cx="7219111" cy="5109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buFontTx/>
              <a:buNone/>
              <a:defRPr sz="3900" b="1" i="0">
                <a:solidFill>
                  <a:srgbClr val="CD4200"/>
                </a:solidFill>
                <a:latin typeface="Trebuchet MS"/>
                <a:cs typeface="Trebuchet MS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1007282" y="1258887"/>
            <a:ext cx="7219110" cy="395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400" b="0" i="0" kern="0" spc="0">
                <a:solidFill>
                  <a:srgbClr val="CD420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07282" y="1881188"/>
            <a:ext cx="7219110" cy="37734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1900">
                <a:solidFill>
                  <a:srgbClr val="9DA1A3"/>
                </a:solidFill>
              </a:defRPr>
            </a:lvl1pPr>
            <a:lvl2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2pPr>
            <a:lvl3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3pPr>
            <a:lvl4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4pPr>
            <a:lvl5pPr marL="0" indent="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900">
                <a:solidFill>
                  <a:srgbClr val="9DA1A3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0450"/>
            <a:ext cx="7772400" cy="21946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B1CDB-C088-4659-AB30-017F319E80A1}" type="datetimeFigureOut">
              <a:rPr lang="en-US"/>
              <a:pPr/>
              <a:t>26/11/15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W-background_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690938" y="6173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2E74011-58C1-43BB-99AE-769974F89ACD}" type="datetimeFigureOut">
              <a:rPr lang="en-US"/>
              <a:pPr/>
              <a:t>26/11/15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W-background_2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5511" y="5765799"/>
            <a:ext cx="1377246" cy="8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928" y="6104988"/>
            <a:ext cx="2105829" cy="41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"/>
          <a:stretch/>
        </p:blipFill>
        <p:spPr>
          <a:xfrm>
            <a:off x="12249" y="3632026"/>
            <a:ext cx="3987802" cy="32401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0231" y="3673633"/>
            <a:ext cx="4151358" cy="3190026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W-background_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690938" y="6173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2E74011-58C1-43BB-99AE-769974F89ACD}" type="datetimeFigureOut">
              <a:rPr lang="en-US"/>
              <a:pPr/>
              <a:t>26/11/15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 bwMode="auto">
          <a:xfrm>
            <a:off x="781050" y="1338947"/>
            <a:ext cx="8072005" cy="239428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latin typeface="Trebuchet MS" pitchFamily="34" charset="0"/>
                <a:ea typeface="ＭＳ Ｐゴシック" pitchFamily="2" charset="-128"/>
              </a:rPr>
              <a:t>Managing Buffel Grass</a:t>
            </a:r>
            <a:br>
              <a:rPr lang="en-US" sz="4400" dirty="0" smtClean="0">
                <a:latin typeface="Trebuchet MS" pitchFamily="34" charset="0"/>
                <a:ea typeface="ＭＳ Ｐゴシック" pitchFamily="2" charset="-128"/>
              </a:rPr>
            </a:br>
            <a:r>
              <a:rPr lang="en-US" sz="3600" b="0" i="1" dirty="0" smtClean="0">
                <a:latin typeface="Trebuchet MS" pitchFamily="34" charset="0"/>
                <a:ea typeface="ＭＳ Ｐゴシック" pitchFamily="2" charset="-128"/>
              </a:rPr>
              <a:t>Developing Trust and working on other </a:t>
            </a:r>
            <a:r>
              <a:rPr lang="en-US" sz="3600" b="0" i="1" smtClean="0">
                <a:latin typeface="Trebuchet MS" pitchFamily="34" charset="0"/>
                <a:ea typeface="ＭＳ Ｐゴシック" pitchFamily="2" charset="-128"/>
              </a:rPr>
              <a:t>peoples country</a:t>
            </a:r>
            <a:r>
              <a:rPr lang="en-US" sz="3600" b="0" i="1" dirty="0" smtClean="0">
                <a:latin typeface="Trebuchet MS" pitchFamily="34" charset="0"/>
                <a:ea typeface="ＭＳ Ｐゴシック" pitchFamily="2" charset="-128"/>
              </a:rPr>
              <a:t/>
            </a:r>
            <a:br>
              <a:rPr lang="en-US" sz="3600" b="0" i="1" dirty="0" smtClean="0">
                <a:latin typeface="Trebuchet MS" pitchFamily="34" charset="0"/>
                <a:ea typeface="ＭＳ Ｐゴシック" pitchFamily="2" charset="-128"/>
              </a:rPr>
            </a:br>
            <a:r>
              <a:rPr lang="en-US" sz="1050" b="0" i="1" dirty="0" smtClean="0">
                <a:latin typeface="Trebuchet MS" pitchFamily="34" charset="0"/>
                <a:ea typeface="ＭＳ Ｐゴシック" pitchFamily="2" charset="-128"/>
              </a:rPr>
              <a:t/>
            </a:r>
            <a:br>
              <a:rPr lang="en-US" sz="1050" b="0" i="1" dirty="0" smtClean="0">
                <a:latin typeface="Trebuchet MS" pitchFamily="34" charset="0"/>
                <a:ea typeface="ＭＳ Ｐゴシック" pitchFamily="2" charset="-128"/>
              </a:rPr>
            </a:br>
            <a:r>
              <a:rPr lang="en-US" sz="3600" b="0" i="1" dirty="0" smtClean="0">
                <a:latin typeface="+mn-lt"/>
                <a:ea typeface="ＭＳ Ｐゴシック" pitchFamily="2" charset="-128"/>
              </a:rPr>
              <a:t>Ancient culture, modern problem</a:t>
            </a:r>
          </a:p>
        </p:txBody>
      </p:sp>
      <p:sp>
        <p:nvSpPr>
          <p:cNvPr id="7170" name="Content Placeholder 4"/>
          <p:cNvSpPr>
            <a:spLocks noGrp="1"/>
          </p:cNvSpPr>
          <p:nvPr>
            <p:ph sz="quarter" idx="10"/>
          </p:nvPr>
        </p:nvSpPr>
        <p:spPr bwMode="auto">
          <a:xfrm>
            <a:off x="859708" y="3733234"/>
            <a:ext cx="7488238" cy="13541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Trebuchet MS" pitchFamily="34" charset="0"/>
                <a:ea typeface="ＭＳ Ｐゴシック" pitchFamily="2" charset="-128"/>
              </a:rPr>
              <a:t>Natural Resources Alinytjara </a:t>
            </a:r>
            <a:r>
              <a:rPr lang="en-US" dirty="0" smtClean="0">
                <a:latin typeface="Trebuchet MS" pitchFamily="34" charset="0"/>
                <a:ea typeface="ＭＳ Ｐゴシック" pitchFamily="2" charset="-128"/>
              </a:rPr>
              <a:t>Wilu</a:t>
            </a:r>
            <a:r>
              <a:rPr lang="en-US" u="sng" dirty="0" smtClean="0">
                <a:latin typeface="Trebuchet MS" pitchFamily="34" charset="0"/>
                <a:ea typeface="ＭＳ Ｐゴシック" pitchFamily="2" charset="-128"/>
              </a:rPr>
              <a:t>r</a:t>
            </a:r>
            <a:r>
              <a:rPr lang="en-US" dirty="0" smtClean="0">
                <a:latin typeface="Trebuchet MS" pitchFamily="34" charset="0"/>
                <a:ea typeface="ＭＳ Ｐゴシック" pitchFamily="2" charset="-128"/>
              </a:rPr>
              <a:t>ara</a:t>
            </a:r>
          </a:p>
        </p:txBody>
      </p:sp>
      <p:sp>
        <p:nvSpPr>
          <p:cNvPr id="7171" name="Date Placeholder 1"/>
          <p:cNvSpPr txBox="1">
            <a:spLocks/>
          </p:cNvSpPr>
          <p:nvPr/>
        </p:nvSpPr>
        <p:spPr bwMode="auto">
          <a:xfrm>
            <a:off x="4306529" y="6208032"/>
            <a:ext cx="1259359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dirty="0" smtClean="0">
                <a:solidFill>
                  <a:srgbClr val="FFFFFF"/>
                </a:solidFill>
              </a:rPr>
              <a:t> September 2015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87021"/>
            <a:ext cx="1628026" cy="289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651" y="2787021"/>
            <a:ext cx="3028950" cy="289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226" y="2787021"/>
            <a:ext cx="2934379" cy="289856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59606" y="506620"/>
            <a:ext cx="7219111" cy="5109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AU" sz="3200" b="1" dirty="0" smtClean="0">
                <a:solidFill>
                  <a:srgbClr val="C83E00"/>
                </a:solidFill>
                <a:latin typeface="Trebuchet MS" panose="020B0603020202020204" pitchFamily="34" charset="0"/>
              </a:rPr>
              <a:t>Training and Education</a:t>
            </a:r>
            <a:endParaRPr lang="en-AU" sz="3200" b="1" dirty="0">
              <a:solidFill>
                <a:srgbClr val="C83E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66000" y="1381871"/>
            <a:ext cx="2934450" cy="18150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AU" dirty="0" smtClean="0"/>
              <a:t>Awareness</a:t>
            </a:r>
          </a:p>
          <a:p>
            <a:pPr>
              <a:buClr>
                <a:srgbClr val="C00000"/>
              </a:buClr>
            </a:pPr>
            <a:r>
              <a:rPr lang="en-AU" dirty="0" smtClean="0"/>
              <a:t>Skills</a:t>
            </a:r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82211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833" y="3524249"/>
            <a:ext cx="3206751" cy="2405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3" y="1701237"/>
            <a:ext cx="3206751" cy="1615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81" y="2757487"/>
            <a:ext cx="4247611" cy="31718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6281" y="368704"/>
            <a:ext cx="7219111" cy="5109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AU" sz="3200" b="1" dirty="0" smtClean="0">
                <a:solidFill>
                  <a:srgbClr val="C83E00"/>
                </a:solidFill>
                <a:latin typeface="Trebuchet MS" panose="020B0603020202020204" pitchFamily="34" charset="0"/>
              </a:rPr>
              <a:t>Travelling South</a:t>
            </a:r>
            <a:endParaRPr lang="en-AU" sz="3200" b="1" dirty="0">
              <a:solidFill>
                <a:srgbClr val="C83E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81" y="1191289"/>
            <a:ext cx="5773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Monitoring and managing </a:t>
            </a:r>
          </a:p>
          <a:p>
            <a:r>
              <a:rPr lang="en-AU" sz="3200" dirty="0" smtClean="0"/>
              <a:t>tracks and trains…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4915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528" y="3068665"/>
            <a:ext cx="3681758" cy="1116865"/>
          </a:xfrm>
        </p:spPr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 bwMode="auto">
          <a:xfrm>
            <a:off x="533077" y="448833"/>
            <a:ext cx="7488238" cy="13541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rebuchet MS" pitchFamily="34" charset="0"/>
                <a:ea typeface="ＭＳ Ｐゴシック" pitchFamily="2" charset="-128"/>
              </a:rPr>
              <a:t>Alinytjara Wilu</a:t>
            </a:r>
            <a:r>
              <a:rPr lang="en-US" u="sng" dirty="0" smtClean="0">
                <a:latin typeface="Trebuchet MS" pitchFamily="34" charset="0"/>
                <a:ea typeface="ＭＳ Ｐゴシック" pitchFamily="2" charset="-128"/>
              </a:rPr>
              <a:t>r</a:t>
            </a:r>
            <a:r>
              <a:rPr lang="en-US" dirty="0" smtClean="0">
                <a:latin typeface="Trebuchet MS" pitchFamily="34" charset="0"/>
                <a:ea typeface="ＭＳ Ｐゴシック" pitchFamily="2" charset="-128"/>
              </a:rPr>
              <a:t>ara Natural Resources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60427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405" y="6082695"/>
            <a:ext cx="7772400" cy="74814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AU" sz="2400" b="1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Welcome to the Alinytjara Wilu</a:t>
            </a:r>
            <a:r>
              <a:rPr lang="en-AU" sz="2400" b="1" u="sng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r</a:t>
            </a:r>
            <a:r>
              <a:rPr lang="en-AU" sz="2400" b="1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ara Region</a:t>
            </a:r>
            <a:endParaRPr lang="en-US" sz="2400" b="1" dirty="0">
              <a:solidFill>
                <a:srgbClr val="D241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05" y="0"/>
            <a:ext cx="8171250" cy="600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961" y="1997988"/>
            <a:ext cx="54473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1200"/>
              </a:spcAft>
              <a:buClr>
                <a:srgbClr val="CD42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+mn-lt"/>
              </a:rPr>
              <a:t>The region and its people</a:t>
            </a:r>
          </a:p>
          <a:p>
            <a:pPr marL="361950" indent="-361950">
              <a:spcAft>
                <a:spcPts val="1200"/>
              </a:spcAft>
              <a:buClr>
                <a:srgbClr val="CD42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+mn-lt"/>
              </a:rPr>
              <a:t>Managing Buffel Grass on Traditional Lands</a:t>
            </a:r>
          </a:p>
          <a:p>
            <a:pPr marL="361950" indent="-361950">
              <a:spcAft>
                <a:spcPts val="1200"/>
              </a:spcAft>
              <a:buClr>
                <a:srgbClr val="CD42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+mn-lt"/>
              </a:rPr>
              <a:t>Complexity of traditional and contemporary pastoral management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7261" y="495869"/>
            <a:ext cx="7428514" cy="55489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AU" sz="3200" b="1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What we’ll be talking about today… </a:t>
            </a:r>
            <a:endParaRPr lang="en-US" sz="3200" b="1" dirty="0">
              <a:solidFill>
                <a:srgbClr val="D241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 descr="E:\DCIM\101CANON\IMG_15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80" y="2236114"/>
            <a:ext cx="2170114" cy="290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422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21110" y="1311535"/>
            <a:ext cx="8176063" cy="367004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AU" sz="2000" dirty="0" smtClean="0"/>
              <a:t>The AW Region covers over </a:t>
            </a:r>
            <a:r>
              <a:rPr lang="en-AU" sz="2000" dirty="0"/>
              <a:t>250,000 km² in the north west quarter of SA stretching from the NT and WA borders south to the Great Australian </a:t>
            </a:r>
            <a:r>
              <a:rPr lang="en-AU" sz="2000" dirty="0" smtClean="0"/>
              <a:t>Bight, </a:t>
            </a:r>
            <a:r>
              <a:rPr lang="en-AU" sz="2000" dirty="0" err="1" smtClean="0"/>
              <a:t>ie</a:t>
            </a:r>
            <a:r>
              <a:rPr lang="en-AU" sz="2000" dirty="0" smtClean="0"/>
              <a:t> 23</a:t>
            </a:r>
            <a:r>
              <a:rPr lang="en-AU" sz="2000" dirty="0"/>
              <a:t>% of South </a:t>
            </a:r>
            <a:r>
              <a:rPr lang="en-AU" sz="2000" dirty="0" smtClean="0"/>
              <a:t>Australia. </a:t>
            </a:r>
            <a:br>
              <a:rPr lang="en-AU" sz="2000" dirty="0" smtClean="0"/>
            </a:br>
            <a:r>
              <a:rPr lang="en-AU" sz="1600" dirty="0" smtClean="0"/>
              <a:t>(</a:t>
            </a:r>
            <a:r>
              <a:rPr lang="en-AU" sz="1600" dirty="0"/>
              <a:t>I</a:t>
            </a:r>
            <a:r>
              <a:rPr lang="en-AU" sz="1600" dirty="0" smtClean="0"/>
              <a:t>n </a:t>
            </a:r>
            <a:r>
              <a:rPr lang="en-AU" sz="1600" dirty="0"/>
              <a:t>Pitjantjatjara, </a:t>
            </a:r>
            <a:r>
              <a:rPr lang="en-AU" sz="1600" dirty="0" err="1"/>
              <a:t>alinytjara</a:t>
            </a:r>
            <a:r>
              <a:rPr lang="en-AU" sz="1600" dirty="0"/>
              <a:t> means ‘north’ and </a:t>
            </a:r>
            <a:r>
              <a:rPr lang="en-AU" sz="1600" dirty="0" err="1"/>
              <a:t>wilu</a:t>
            </a:r>
            <a:r>
              <a:rPr lang="en-AU" sz="1600" u="sng" dirty="0" err="1"/>
              <a:t>r</a:t>
            </a:r>
            <a:r>
              <a:rPr lang="en-AU" sz="1600" dirty="0" err="1"/>
              <a:t>ara</a:t>
            </a:r>
            <a:r>
              <a:rPr lang="en-AU" sz="1600" dirty="0"/>
              <a:t> </a:t>
            </a:r>
            <a:r>
              <a:rPr lang="en-AU" sz="1600" dirty="0" smtClean="0"/>
              <a:t>‘</a:t>
            </a:r>
            <a:r>
              <a:rPr lang="en-AU" sz="1600" dirty="0"/>
              <a:t>west</a:t>
            </a:r>
            <a:r>
              <a:rPr lang="en-AU" sz="1600" dirty="0" smtClean="0"/>
              <a:t>’.) </a:t>
            </a:r>
          </a:p>
          <a:p>
            <a:pPr marL="523875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AU" sz="1200" dirty="0" smtClean="0"/>
          </a:p>
          <a:p>
            <a:pPr marL="180975" indent="0">
              <a:lnSpc>
                <a:spcPts val="2200"/>
              </a:lnSpc>
              <a:spcBef>
                <a:spcPts val="600"/>
              </a:spcBef>
              <a:spcAft>
                <a:spcPts val="1800"/>
              </a:spcAft>
              <a:buClr>
                <a:srgbClr val="C00000"/>
              </a:buClr>
              <a:buNone/>
            </a:pPr>
            <a:r>
              <a:rPr lang="en-AU" sz="2400" b="1" dirty="0" smtClean="0">
                <a:solidFill>
                  <a:srgbClr val="D24100"/>
                </a:solidFill>
                <a:latin typeface="Trebuchet MS" panose="020B0603020202020204" pitchFamily="34" charset="0"/>
                <a:ea typeface="+mj-ea"/>
                <a:cs typeface="+mj-cs"/>
              </a:rPr>
              <a:t>Our People</a:t>
            </a:r>
            <a:endParaRPr lang="en-AU" sz="2400" b="1" dirty="0">
              <a:solidFill>
                <a:srgbClr val="D24100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523875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AU" sz="2000" dirty="0" smtClean="0"/>
              <a:t>population of approximately 3,250 people spread over multiple remote locations</a:t>
            </a:r>
          </a:p>
          <a:p>
            <a:pPr marL="523875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AU" sz="2000" dirty="0" smtClean="0"/>
              <a:t>most retain strong links to their traditional culture </a:t>
            </a:r>
          </a:p>
          <a:p>
            <a:pPr marL="523875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AU" sz="2000" dirty="0" smtClean="0"/>
              <a:t>largely of Pitjantjatjara, Yankunytjatjara and </a:t>
            </a:r>
            <a:r>
              <a:rPr lang="en-AU" sz="2000" dirty="0" err="1" smtClean="0"/>
              <a:t>Ngaanyatjara</a:t>
            </a:r>
            <a:r>
              <a:rPr lang="en-AU" sz="2000" dirty="0" smtClean="0"/>
              <a:t> descent, collectively </a:t>
            </a:r>
            <a:br>
              <a:rPr lang="en-AU" sz="2000" dirty="0" smtClean="0"/>
            </a:br>
            <a:r>
              <a:rPr lang="en-AU" sz="2000" dirty="0" smtClean="0"/>
              <a:t>known as </a:t>
            </a:r>
            <a:r>
              <a:rPr lang="en-AU" sz="2000" i="1" dirty="0" smtClean="0"/>
              <a:t>A</a:t>
            </a:r>
            <a:r>
              <a:rPr lang="en-AU" sz="2000" i="1" u="sng" dirty="0" smtClean="0"/>
              <a:t>n</a:t>
            </a:r>
            <a:r>
              <a:rPr lang="en-AU" sz="2000" i="1" dirty="0" smtClean="0"/>
              <a:t>angu</a:t>
            </a:r>
            <a:endParaRPr lang="en-AU" sz="2000" dirty="0" smtClean="0"/>
          </a:p>
          <a:p>
            <a:pPr marL="523875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AU" sz="2000" dirty="0" smtClean="0"/>
              <a:t>Culture </a:t>
            </a:r>
            <a:r>
              <a:rPr lang="en-AU" sz="2000" dirty="0"/>
              <a:t>is </a:t>
            </a:r>
            <a:r>
              <a:rPr lang="en-AU" sz="2000" dirty="0" smtClean="0"/>
              <a:t>central to life </a:t>
            </a:r>
            <a:r>
              <a:rPr lang="en-AU" sz="2000" dirty="0"/>
              <a:t>and management of country</a:t>
            </a:r>
          </a:p>
          <a:p>
            <a:endParaRPr lang="en-US" sz="1800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6834" y="413066"/>
            <a:ext cx="7772400" cy="74814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AU" sz="2800" b="1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The Alinytjara Wilu</a:t>
            </a:r>
            <a:r>
              <a:rPr lang="en-AU" sz="2800" b="1" u="sng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r</a:t>
            </a:r>
            <a:r>
              <a:rPr lang="en-AU" sz="2800" b="1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ara Region and its people</a:t>
            </a:r>
            <a:endParaRPr lang="en-US" sz="2800" b="1" dirty="0">
              <a:solidFill>
                <a:srgbClr val="D241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62" y="5162549"/>
            <a:ext cx="1685737" cy="1506994"/>
          </a:xfrm>
          <a:prstGeom prst="rect">
            <a:avLst/>
          </a:prstGeom>
          <a:effectLst/>
        </p:spPr>
      </p:pic>
      <p:pic>
        <p:nvPicPr>
          <p:cNvPr id="6" name="Picture 5" descr="C:\Documents and Settings\thsp\My Documents\My Pictures\2011 March APY Sandy Bore BS and frogs trip\P301963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656200" y="5202692"/>
            <a:ext cx="1900607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Documents and Settings\thsp\Local Settings\Temporary Internet Files\Content.Outlook\RIHBH2V0\walalkara sandy bore trapping 02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5283" y="5162549"/>
            <a:ext cx="1781160" cy="150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37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7857" y="513299"/>
            <a:ext cx="7697807" cy="5109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AU" sz="3200" b="1" dirty="0" smtClean="0">
                <a:solidFill>
                  <a:srgbClr val="D24100"/>
                </a:solidFill>
                <a:latin typeface="Trebuchet MS" panose="020B0603020202020204" pitchFamily="34" charset="0"/>
                <a:ea typeface="+mj-ea"/>
                <a:cs typeface="+mj-cs"/>
              </a:rPr>
              <a:t>Our Challenges…</a:t>
            </a:r>
            <a:endParaRPr lang="en-AU" sz="3200" b="1" dirty="0">
              <a:solidFill>
                <a:srgbClr val="D24100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733368" y="1633457"/>
            <a:ext cx="5762010" cy="42484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/>
              <a:t>Undertaking work </a:t>
            </a:r>
            <a:r>
              <a:rPr lang="en-AU" sz="2400" dirty="0"/>
              <a:t>within the Region </a:t>
            </a:r>
            <a:r>
              <a:rPr lang="en-AU" sz="2400" dirty="0" smtClean="0"/>
              <a:t>presents enormous challenges including: </a:t>
            </a:r>
          </a:p>
          <a:p>
            <a:pPr>
              <a:buClr>
                <a:srgbClr val="C00000"/>
              </a:buClr>
            </a:pPr>
            <a:r>
              <a:rPr lang="en-AU" sz="2400" dirty="0" smtClean="0"/>
              <a:t>time </a:t>
            </a:r>
            <a:r>
              <a:rPr lang="en-AU" sz="2400" dirty="0"/>
              <a:t>it takes to travel to communities within the AW </a:t>
            </a:r>
            <a:r>
              <a:rPr lang="en-AU" sz="2400" dirty="0" smtClean="0"/>
              <a:t>Region</a:t>
            </a:r>
          </a:p>
          <a:p>
            <a:pPr>
              <a:buClr>
                <a:srgbClr val="C00000"/>
              </a:buClr>
            </a:pPr>
            <a:r>
              <a:rPr lang="en-AU" sz="2400" dirty="0" smtClean="0"/>
              <a:t>lack </a:t>
            </a:r>
            <a:r>
              <a:rPr lang="en-AU" sz="2400" dirty="0"/>
              <a:t>of infrastructure at community </a:t>
            </a:r>
            <a:r>
              <a:rPr lang="en-AU" sz="2400" dirty="0" smtClean="0"/>
              <a:t>level </a:t>
            </a:r>
          </a:p>
          <a:p>
            <a:pPr>
              <a:buClr>
                <a:srgbClr val="C00000"/>
              </a:buClr>
            </a:pPr>
            <a:r>
              <a:rPr lang="en-AU" sz="2400" dirty="0" smtClean="0"/>
              <a:t>poor </a:t>
            </a:r>
            <a:r>
              <a:rPr lang="en-AU" sz="2400" dirty="0"/>
              <a:t>access to digital </a:t>
            </a:r>
            <a:r>
              <a:rPr lang="en-AU" sz="2400" dirty="0" smtClean="0"/>
              <a:t>technology</a:t>
            </a:r>
          </a:p>
          <a:p>
            <a:pPr>
              <a:buClr>
                <a:srgbClr val="C00000"/>
              </a:buClr>
            </a:pPr>
            <a:r>
              <a:rPr lang="en-AU" sz="2400" dirty="0" smtClean="0"/>
              <a:t>a </a:t>
            </a:r>
            <a:r>
              <a:rPr lang="en-AU" sz="2400" dirty="0"/>
              <a:t>highly mobile </a:t>
            </a:r>
            <a:r>
              <a:rPr lang="en-AU" sz="2400" dirty="0" smtClean="0"/>
              <a:t>population</a:t>
            </a:r>
          </a:p>
          <a:p>
            <a:pPr>
              <a:buClr>
                <a:srgbClr val="C00000"/>
              </a:buClr>
            </a:pPr>
            <a:r>
              <a:rPr lang="en-AU" sz="2400" dirty="0" smtClean="0"/>
              <a:t>a </a:t>
            </a:r>
            <a:r>
              <a:rPr lang="en-AU" sz="2400" dirty="0"/>
              <a:t>low skill base and casual work </a:t>
            </a:r>
            <a:r>
              <a:rPr lang="en-AU" sz="2400" dirty="0" smtClean="0"/>
              <a:t>force</a:t>
            </a:r>
          </a:p>
          <a:p>
            <a:pPr>
              <a:buClr>
                <a:srgbClr val="C00000"/>
              </a:buClr>
            </a:pPr>
            <a:r>
              <a:rPr lang="en-AU" sz="2400" dirty="0" smtClean="0"/>
              <a:t>local cultural considerations</a:t>
            </a:r>
            <a:endParaRPr lang="en-AU" sz="2400" dirty="0"/>
          </a:p>
          <a:p>
            <a:pPr marL="0" indent="0">
              <a:buNone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AU" sz="2400" b="1" dirty="0" smtClean="0"/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AU" sz="2400" b="1" dirty="0" smtClean="0"/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A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54013" indent="-354013">
              <a:spcAft>
                <a:spcPts val="1200"/>
              </a:spcAft>
            </a:pPr>
            <a:endParaRPr lang="en-A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AU" dirty="0"/>
          </a:p>
        </p:txBody>
      </p:sp>
      <p:pic>
        <p:nvPicPr>
          <p:cNvPr id="4" name="Picture 3" descr="C:\Documents and Settings\eo\Desktop\AW Photos\Trevor Naismith - Photos\Near the Warru Pintji on the APY Lands - October 2010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0"/>
          <a:stretch/>
        </p:blipFill>
        <p:spPr bwMode="auto">
          <a:xfrm>
            <a:off x="727762" y="1614701"/>
            <a:ext cx="1718174" cy="3823464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437166"/>
            <a:ext cx="5691055" cy="5109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AU" sz="2800" b="1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Managing Buffel… North to South</a:t>
            </a:r>
            <a:endParaRPr lang="en-US" sz="2800" dirty="0">
              <a:latin typeface="Trebuchet MS"/>
              <a:ea typeface="ＭＳ Ｐゴシック" pitchFamily="2" charset="-128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22" y="3285313"/>
            <a:ext cx="1850070" cy="2466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22" y="953606"/>
            <a:ext cx="1850070" cy="20639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169296"/>
            <a:ext cx="5954744" cy="465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A journey </a:t>
            </a:r>
            <a:r>
              <a:rPr lang="en-AU" dirty="0"/>
              <a:t>through the </a:t>
            </a:r>
            <a:r>
              <a:rPr lang="en-AU" dirty="0" smtClean="0"/>
              <a:t>AW NRM Region…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from </a:t>
            </a:r>
            <a:r>
              <a:rPr lang="en-AU" dirty="0"/>
              <a:t>the APY </a:t>
            </a:r>
            <a:r>
              <a:rPr lang="en-AU" dirty="0" smtClean="0"/>
              <a:t>Lands </a:t>
            </a:r>
            <a:r>
              <a:rPr lang="en-AU" dirty="0"/>
              <a:t>to </a:t>
            </a:r>
            <a:r>
              <a:rPr lang="en-AU" dirty="0" smtClean="0"/>
              <a:t>Maralinga from a cultural </a:t>
            </a:r>
            <a:r>
              <a:rPr lang="en-AU" dirty="0"/>
              <a:t>and ecological </a:t>
            </a:r>
            <a:r>
              <a:rPr lang="en-AU" dirty="0" smtClean="0"/>
              <a:t>perspective </a:t>
            </a:r>
          </a:p>
          <a:p>
            <a:pPr marL="342900" indent="-342900">
              <a:spcAft>
                <a:spcPts val="30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focussing on the spread of </a:t>
            </a:r>
            <a:r>
              <a:rPr lang="en-AU" i="1" dirty="0" smtClean="0"/>
              <a:t>Buffel Grass</a:t>
            </a:r>
            <a:endParaRPr lang="en-AU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2014 the invasive weed </a:t>
            </a:r>
            <a:r>
              <a:rPr lang="en-A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Buffel Grass </a:t>
            </a: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was declared a Weed. </a:t>
            </a:r>
            <a:endParaRPr lang="en-A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dirty="0"/>
              <a:t>Buffel Grass </a:t>
            </a:r>
            <a:r>
              <a:rPr lang="en-AU" dirty="0" smtClean="0"/>
              <a:t>considered to be beyond </a:t>
            </a:r>
            <a:r>
              <a:rPr lang="en-AU" dirty="0"/>
              <a:t>eradication in APY Lands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dirty="0"/>
              <a:t>Maralinga Tja</a:t>
            </a:r>
            <a:r>
              <a:rPr lang="en-AU" u="sng" dirty="0"/>
              <a:t>r</a:t>
            </a:r>
            <a:r>
              <a:rPr lang="en-AU" dirty="0"/>
              <a:t>utja is the front line in the battle to control its spread further </a:t>
            </a:r>
            <a:r>
              <a:rPr lang="en-AU" dirty="0" smtClean="0"/>
              <a:t>south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587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06" y="506620"/>
            <a:ext cx="7219111" cy="510967"/>
          </a:xfrm>
        </p:spPr>
        <p:txBody>
          <a:bodyPr/>
          <a:lstStyle/>
          <a:p>
            <a:r>
              <a:rPr lang="en-AU" sz="3200" dirty="0" smtClean="0"/>
              <a:t>Cars, cattle and camels…</a:t>
            </a:r>
            <a:endParaRPr lang="en-A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8188" y="1381870"/>
            <a:ext cx="7219110" cy="3773487"/>
          </a:xfrm>
        </p:spPr>
        <p:txBody>
          <a:bodyPr/>
          <a:lstStyle/>
          <a:p>
            <a:r>
              <a:rPr lang="en-AU" sz="2800" dirty="0" smtClean="0">
                <a:solidFill>
                  <a:schemeClr val="tx1"/>
                </a:solidFill>
              </a:rPr>
              <a:t>Movement of: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People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Cattle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Camels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825" y="1381870"/>
            <a:ext cx="5660504" cy="41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0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775" y="141891"/>
            <a:ext cx="5486400" cy="65412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81625" y="912431"/>
            <a:ext cx="3286125" cy="431679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AU" sz="2800" b="1" dirty="0" smtClean="0">
                <a:solidFill>
                  <a:srgbClr val="D24100"/>
                </a:solidFill>
                <a:latin typeface="Trebuchet MS" panose="020B0603020202020204" pitchFamily="34" charset="0"/>
              </a:rPr>
              <a:t>Past and Present…</a:t>
            </a:r>
          </a:p>
          <a:p>
            <a:pPr algn="l"/>
            <a:endParaRPr lang="en-AU" sz="2800" b="1" dirty="0">
              <a:solidFill>
                <a:srgbClr val="D24100"/>
              </a:solidFill>
              <a:latin typeface="Trebuchet MS" panose="020B0603020202020204" pitchFamily="34" charset="0"/>
              <a:ea typeface="ＭＳ Ｐゴシック" pitchFamily="2" charset="-128"/>
              <a:cs typeface="Trebuchet M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+mn-lt"/>
                <a:ea typeface="ＭＳ Ｐゴシック" pitchFamily="2" charset="-128"/>
                <a:cs typeface="Trebuchet MS"/>
              </a:rPr>
              <a:t>Reduction of </a:t>
            </a:r>
            <a:r>
              <a:rPr lang="en-AU" sz="2800" dirty="0" err="1" smtClean="0">
                <a:latin typeface="+mn-lt"/>
                <a:ea typeface="ＭＳ Ｐゴシック" pitchFamily="2" charset="-128"/>
                <a:cs typeface="Trebuchet MS"/>
              </a:rPr>
              <a:t>mallee</a:t>
            </a:r>
            <a:r>
              <a:rPr lang="en-AU" sz="2800" dirty="0" smtClean="0">
                <a:latin typeface="+mn-lt"/>
                <a:ea typeface="ＭＳ Ｐゴシック" pitchFamily="2" charset="-128"/>
                <a:cs typeface="Trebuchet MS"/>
              </a:rPr>
              <a:t> woodlands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latin typeface="+mn-lt"/>
              <a:ea typeface="ＭＳ Ｐゴシック" pitchFamily="2" charset="-128"/>
              <a:cs typeface="Trebuchet M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+mn-lt"/>
                <a:ea typeface="ＭＳ Ｐゴシック" pitchFamily="2" charset="-128"/>
                <a:cs typeface="Trebuchet MS"/>
              </a:rPr>
              <a:t>Buffel burns hotter than native grasses (e.g. spinifex)</a:t>
            </a:r>
            <a:endParaRPr lang="en-US" sz="2800" dirty="0">
              <a:latin typeface="+mn-lt"/>
              <a:ea typeface="ＭＳ Ｐゴシック" pitchFamily="2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6412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3"/>
          <a:stretch/>
        </p:blipFill>
        <p:spPr>
          <a:xfrm>
            <a:off x="4636932" y="3187779"/>
            <a:ext cx="4114799" cy="25336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7857" y="513299"/>
            <a:ext cx="7697807" cy="5109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defTabSz="68580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en-AU" sz="3200" b="1" dirty="0" smtClean="0">
                <a:solidFill>
                  <a:srgbClr val="D24100"/>
                </a:solidFill>
                <a:latin typeface="Trebuchet MS" panose="020B0603020202020204" pitchFamily="34" charset="0"/>
                <a:ea typeface="+mj-ea"/>
                <a:cs typeface="+mj-cs"/>
              </a:rPr>
              <a:t>Buffel Grass in the APY Lands…</a:t>
            </a:r>
            <a:endParaRPr lang="en-AU" sz="3200" b="1" dirty="0">
              <a:solidFill>
                <a:srgbClr val="D24100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0" y="3178254"/>
            <a:ext cx="3829050" cy="255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857" y="1382345"/>
            <a:ext cx="5773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Feed for cattle versus environmental protection? 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W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MLR PP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MLR PP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AW_PPT_Template</Template>
  <TotalTime>403</TotalTime>
  <Words>271</Words>
  <Application>Microsoft Macintosh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AW_PPT_Template</vt:lpstr>
      <vt:lpstr>1_AMLR PP design</vt:lpstr>
      <vt:lpstr>Custom Design</vt:lpstr>
      <vt:lpstr>AMLR PP design</vt:lpstr>
      <vt:lpstr>Managing Buffel Grass Developing Trust and working on other peoples country  Ancient culture, modern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Cars, cattle and camels…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DENR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hdonald</dc:creator>
  <cp:lastModifiedBy>Anita</cp:lastModifiedBy>
  <cp:revision>53</cp:revision>
  <dcterms:created xsi:type="dcterms:W3CDTF">2014-02-06T01:02:49Z</dcterms:created>
  <dcterms:modified xsi:type="dcterms:W3CDTF">2015-11-26T06:55:24Z</dcterms:modified>
</cp:coreProperties>
</file>